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C70B9D-A9C5-48B8-95FA-00DC14FED9D2}" type="datetimeFigureOut">
              <a:rPr lang="en-AU" smtClean="0"/>
              <a:t>13/09/2017</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B017C7-253A-4132-BF59-A52D57AAEF66}" type="slidenum">
              <a:rPr lang="en-AU" smtClean="0"/>
              <a:t>‹#›</a:t>
            </a:fld>
            <a:endParaRPr lang="en-AU"/>
          </a:p>
        </p:txBody>
      </p:sp>
    </p:spTree>
    <p:extLst>
      <p:ext uri="{BB962C8B-B14F-4D97-AF65-F5344CB8AC3E}">
        <p14:creationId xmlns:p14="http://schemas.microsoft.com/office/powerpoint/2010/main" val="600510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00B017C7-253A-4132-BF59-A52D57AAEF66}" type="slidenum">
              <a:rPr lang="en-AU" smtClean="0"/>
              <a:t>3</a:t>
            </a:fld>
            <a:endParaRPr lang="en-AU"/>
          </a:p>
        </p:txBody>
      </p:sp>
    </p:spTree>
    <p:extLst>
      <p:ext uri="{BB962C8B-B14F-4D97-AF65-F5344CB8AC3E}">
        <p14:creationId xmlns:p14="http://schemas.microsoft.com/office/powerpoint/2010/main" val="3909824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8C9758D0-F893-4B37-8F20-F5BD08B1D5BE}" type="datetimeFigureOut">
              <a:rPr lang="en-AU" smtClean="0"/>
              <a:t>13/09/2017</a:t>
            </a:fld>
            <a:endParaRPr lang="en-AU"/>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AU"/>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CB8A9A5-05B1-46E8-AEB6-F707ADC83340}"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758D0-F893-4B37-8F20-F5BD08B1D5BE}" type="datetimeFigureOut">
              <a:rPr lang="en-AU" smtClean="0"/>
              <a:t>13/09/2017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B8A9A5-05B1-46E8-AEB6-F707ADC83340}"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9758D0-F893-4B37-8F20-F5BD08B1D5BE}" type="datetimeFigureOut">
              <a:rPr lang="en-AU" smtClean="0"/>
              <a:t>13/09/2017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CB8A9A5-05B1-46E8-AEB6-F707ADC83340}"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8C9758D0-F893-4B37-8F20-F5BD08B1D5BE}" type="datetimeFigureOut">
              <a:rPr lang="en-AU" smtClean="0"/>
              <a:t>13/09/2017</a:t>
            </a:fld>
            <a:endParaRPr lang="en-AU"/>
          </a:p>
        </p:txBody>
      </p:sp>
      <p:sp>
        <p:nvSpPr>
          <p:cNvPr id="5" name="Footer Placeholder 4"/>
          <p:cNvSpPr>
            <a:spLocks noGrp="1"/>
          </p:cNvSpPr>
          <p:nvPr>
            <p:ph type="ftr" sz="quarter" idx="11"/>
          </p:nvPr>
        </p:nvSpPr>
        <p:spPr>
          <a:xfrm>
            <a:off x="457200" y="6480969"/>
            <a:ext cx="4260056" cy="300831"/>
          </a:xfrm>
        </p:spPr>
        <p:txBody>
          <a:bodyPr/>
          <a:lstStyle/>
          <a:p>
            <a:endParaRPr lang="en-AU"/>
          </a:p>
        </p:txBody>
      </p:sp>
      <p:sp>
        <p:nvSpPr>
          <p:cNvPr id="6" name="Slide Number Placeholder 5"/>
          <p:cNvSpPr>
            <a:spLocks noGrp="1"/>
          </p:cNvSpPr>
          <p:nvPr>
            <p:ph type="sldNum" sz="quarter" idx="12"/>
          </p:nvPr>
        </p:nvSpPr>
        <p:spPr/>
        <p:txBody>
          <a:bodyPr/>
          <a:lstStyle/>
          <a:p>
            <a:fld id="{BCB8A9A5-05B1-46E8-AEB6-F707ADC83340}"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8C9758D0-F893-4B37-8F20-F5BD08B1D5BE}" type="datetimeFigureOut">
              <a:rPr lang="en-AU" smtClean="0"/>
              <a:t>13/09/2017</a:t>
            </a:fld>
            <a:endParaRPr lang="en-AU"/>
          </a:p>
        </p:txBody>
      </p:sp>
      <p:sp>
        <p:nvSpPr>
          <p:cNvPr id="5" name="Footer Placeholder 4"/>
          <p:cNvSpPr>
            <a:spLocks noGrp="1"/>
          </p:cNvSpPr>
          <p:nvPr>
            <p:ph type="ftr" sz="quarter" idx="11"/>
          </p:nvPr>
        </p:nvSpPr>
        <p:spPr>
          <a:xfrm>
            <a:off x="2619376" y="6480969"/>
            <a:ext cx="4260056" cy="300831"/>
          </a:xfrm>
        </p:spPr>
        <p:txBody>
          <a:bodyPr/>
          <a:lstStyle/>
          <a:p>
            <a:endParaRPr lang="en-AU"/>
          </a:p>
        </p:txBody>
      </p:sp>
      <p:sp>
        <p:nvSpPr>
          <p:cNvPr id="6" name="Slide Number Placeholder 5"/>
          <p:cNvSpPr>
            <a:spLocks noGrp="1"/>
          </p:cNvSpPr>
          <p:nvPr>
            <p:ph type="sldNum" sz="quarter" idx="12"/>
          </p:nvPr>
        </p:nvSpPr>
        <p:spPr>
          <a:xfrm>
            <a:off x="8451056" y="809624"/>
            <a:ext cx="502920" cy="300831"/>
          </a:xfrm>
        </p:spPr>
        <p:txBody>
          <a:bodyPr/>
          <a:lstStyle/>
          <a:p>
            <a:fld id="{BCB8A9A5-05B1-46E8-AEB6-F707ADC83340}" type="slidenum">
              <a:rPr lang="en-AU" smtClean="0"/>
              <a:t>‹#›</a:t>
            </a:fld>
            <a:endParaRPr lang="en-AU"/>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8C9758D0-F893-4B37-8F20-F5BD08B1D5BE}" type="datetimeFigureOut">
              <a:rPr lang="en-AU" smtClean="0"/>
              <a:t>13/09/2017</a:t>
            </a:fld>
            <a:endParaRPr lang="en-AU"/>
          </a:p>
        </p:txBody>
      </p:sp>
      <p:sp>
        <p:nvSpPr>
          <p:cNvPr id="6" name="Footer Placeholder 5"/>
          <p:cNvSpPr>
            <a:spLocks noGrp="1"/>
          </p:cNvSpPr>
          <p:nvPr>
            <p:ph type="ftr" sz="quarter" idx="11"/>
          </p:nvPr>
        </p:nvSpPr>
        <p:spPr>
          <a:xfrm>
            <a:off x="457200" y="6480969"/>
            <a:ext cx="4260056" cy="301752"/>
          </a:xfrm>
        </p:spPr>
        <p:txBody>
          <a:bodyPr/>
          <a:lstStyle/>
          <a:p>
            <a:endParaRPr lang="en-AU"/>
          </a:p>
        </p:txBody>
      </p:sp>
      <p:sp>
        <p:nvSpPr>
          <p:cNvPr id="7" name="Slide Number Placeholder 6"/>
          <p:cNvSpPr>
            <a:spLocks noGrp="1"/>
          </p:cNvSpPr>
          <p:nvPr>
            <p:ph type="sldNum" sz="quarter" idx="12"/>
          </p:nvPr>
        </p:nvSpPr>
        <p:spPr>
          <a:xfrm>
            <a:off x="7589520" y="6480969"/>
            <a:ext cx="502920" cy="301752"/>
          </a:xfrm>
        </p:spPr>
        <p:txBody>
          <a:bodyPr/>
          <a:lstStyle/>
          <a:p>
            <a:fld id="{BCB8A9A5-05B1-46E8-AEB6-F707ADC83340}"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C9758D0-F893-4B37-8F20-F5BD08B1D5BE}" type="datetimeFigureOut">
              <a:rPr lang="en-AU" smtClean="0"/>
              <a:t>13/09/2017</a:t>
            </a:fld>
            <a:endParaRPr lang="en-AU"/>
          </a:p>
        </p:txBody>
      </p:sp>
      <p:sp>
        <p:nvSpPr>
          <p:cNvPr id="8" name="Footer Placeholder 7"/>
          <p:cNvSpPr>
            <a:spLocks noGrp="1"/>
          </p:cNvSpPr>
          <p:nvPr>
            <p:ph type="ftr" sz="quarter" idx="11"/>
          </p:nvPr>
        </p:nvSpPr>
        <p:spPr>
          <a:xfrm>
            <a:off x="457200" y="6480969"/>
            <a:ext cx="4261104" cy="301752"/>
          </a:xfrm>
        </p:spPr>
        <p:txBody>
          <a:bodyPr/>
          <a:lstStyle/>
          <a:p>
            <a:endParaRPr lang="en-AU"/>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CB8A9A5-05B1-46E8-AEB6-F707ADC83340}"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9758D0-F893-4B37-8F20-F5BD08B1D5BE}" type="datetimeFigureOut">
              <a:rPr lang="en-AU" smtClean="0"/>
              <a:t>13/09/2017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CB8A9A5-05B1-46E8-AEB6-F707ADC83340}"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8C9758D0-F893-4B37-8F20-F5BD08B1D5BE}" type="datetimeFigureOut">
              <a:rPr lang="en-AU" smtClean="0"/>
              <a:t>13/09/2017</a:t>
            </a:fld>
            <a:endParaRPr lang="en-AU"/>
          </a:p>
        </p:txBody>
      </p:sp>
      <p:sp>
        <p:nvSpPr>
          <p:cNvPr id="3" name="Footer Placeholder 2"/>
          <p:cNvSpPr>
            <a:spLocks noGrp="1"/>
          </p:cNvSpPr>
          <p:nvPr>
            <p:ph type="ftr" sz="quarter" idx="11"/>
          </p:nvPr>
        </p:nvSpPr>
        <p:spPr>
          <a:xfrm>
            <a:off x="457200" y="6481890"/>
            <a:ext cx="4260056" cy="300831"/>
          </a:xfrm>
        </p:spPr>
        <p:txBody>
          <a:bodyPr/>
          <a:lstStyle/>
          <a:p>
            <a:endParaRPr lang="en-AU"/>
          </a:p>
        </p:txBody>
      </p:sp>
      <p:sp>
        <p:nvSpPr>
          <p:cNvPr id="4" name="Slide Number Placeholder 3"/>
          <p:cNvSpPr>
            <a:spLocks noGrp="1"/>
          </p:cNvSpPr>
          <p:nvPr>
            <p:ph type="sldNum" sz="quarter" idx="12"/>
          </p:nvPr>
        </p:nvSpPr>
        <p:spPr>
          <a:xfrm>
            <a:off x="7589520" y="6480969"/>
            <a:ext cx="502920" cy="301752"/>
          </a:xfrm>
        </p:spPr>
        <p:txBody>
          <a:bodyPr/>
          <a:lstStyle/>
          <a:p>
            <a:fld id="{BCB8A9A5-05B1-46E8-AEB6-F707ADC83340}"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8C9758D0-F893-4B37-8F20-F5BD08B1D5BE}" type="datetimeFigureOut">
              <a:rPr lang="en-AU" smtClean="0"/>
              <a:t>13/09/2017</a:t>
            </a:fld>
            <a:endParaRPr lang="en-AU"/>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AU"/>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CB8A9A5-05B1-46E8-AEB6-F707ADC83340}"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8C9758D0-F893-4B37-8F20-F5BD08B1D5BE}" type="datetimeFigureOut">
              <a:rPr lang="en-AU" smtClean="0"/>
              <a:t>13/09/2017</a:t>
            </a:fld>
            <a:endParaRPr lang="en-AU"/>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AU"/>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CB8A9A5-05B1-46E8-AEB6-F707ADC83340}"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8C9758D0-F893-4B37-8F20-F5BD08B1D5BE}" type="datetimeFigureOut">
              <a:rPr lang="en-AU" smtClean="0"/>
              <a:t>13/09/2017</a:t>
            </a:fld>
            <a:endParaRPr lang="en-AU"/>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AU"/>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CB8A9A5-05B1-46E8-AEB6-F707ADC83340}" type="slidenum">
              <a:rPr lang="en-AU" smtClean="0"/>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micheleborba.com/problem-solving-to-prevent-bullying/"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www.google.com.au/url?sa=i&amp;rct=j&amp;q=&amp;esrc=s&amp;source=images&amp;cd=&amp;cad=rja&amp;uact=8&amp;ved=0ahUKEwjn1PeKq8nVAhVPxmMKHfusCz4QjRwIBw&amp;url=http://2bolmovie.blogspot.com/2015/08/joining-hands-with-society-for-wellness.html&amp;psig=AFQjCNEU6SzG_1NR4pUkj1PQwYR-uDgPjg&amp;ust=1502339951209538"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om.au/url?sa=i&amp;rct=j&amp;q=&amp;esrc=s&amp;source=images&amp;cd=&amp;cad=rja&amp;uact=8&amp;ved=0ahUKEwjJ2fuDpJzWAhVKT7wKHbn4AGYQjRwIBw&amp;url=https://fineartamerica.com/featured/white-fluffy-cotton-boll-kathy-clark.html&amp;psig=AFQjCNE8-v0oYf08IpObQ1dGy-PZKtvDRg&amp;ust=150518999591856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au/url?sa=i&amp;rct=j&amp;q=&amp;esrc=s&amp;source=images&amp;cd=&amp;cad=rja&amp;uact=8&amp;ved=0ahUKEwiV5Yn3opzWAhWIsJQKHV9lBtUQjRwIBw&amp;url=https://www.forumforthefuture.org/project/cotton-2040/overview&amp;psig=AFQjCNEhAbhyILqylK6lNoAgLvfkprjJ8g&amp;ust=1505189730890418"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au/url?sa=i&amp;rct=j&amp;q=&amp;esrc=s&amp;source=images&amp;cd=&amp;cad=rja&amp;uact=8&amp;ved=0ahUKEwip35Hyo5zWAhVKfLwKHSIFAHUQjRwIBw&amp;url=http://crofft.com/crop/cotton&amp;psig=AFQjCNE8-v0oYf08IpObQ1dGy-PZKtvDRg&amp;ust=150518999591856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au/url?sa=i&amp;rct=j&amp;q=&amp;esrc=s&amp;source=images&amp;cd=&amp;cad=rja&amp;uact=8&amp;ved=0ahUKEwi77-iupJzWAhWITrwKHY8SBZwQjRwIBw&amp;url=http://www.abc.net.au/site-archive/rural/qld/content/2013/02/s3689339.htm&amp;psig=AFQjCNGy0bt5oBF30wVHCG7elovgII7XUA&amp;ust=150519012974560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thehindubusinessline.com/economy/agri-business/cash-crunch-cotton-arrivals-dry-as-farmers-start-hoarding/article9451785.ec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google.com.au/url?sa=i&amp;rct=j&amp;q=&amp;esrc=s&amp;source=images&amp;cd=&amp;cad=rja&amp;uact=8&amp;ved=0ahUKEwjap5qiqJzWAhUDLpQKHZuIDjMQjRwIBw&amp;url=http://www.forbesadvocate.com.au/story/4669257/more-cotton-next-season-in-district/&amp;psig=AFQjCNE8-v0oYf08IpObQ1dGy-PZKtvDRg&amp;ust=150518999591856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leroyphotography.com/keyword/cott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hyperlink" Target="https://www.ota.com/resources/organic-cotton-surve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b="1" dirty="0" smtClean="0"/>
              <a:t>Healthy Communities Are A Shared Responsibility  </a:t>
            </a:r>
            <a:endParaRPr lang="en-AU" b="1" dirty="0"/>
          </a:p>
        </p:txBody>
      </p:sp>
      <p:pic>
        <p:nvPicPr>
          <p:cNvPr id="1028" name="Picture 4" descr="Image result for joining hands">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999562">
            <a:off x="5569201" y="2878016"/>
            <a:ext cx="3284998" cy="2189999"/>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6" name="Picture 2" descr="Image result for joining hands">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21014411">
            <a:off x="262211" y="2682387"/>
            <a:ext cx="5570612" cy="356919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6605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492896"/>
            <a:ext cx="8229600" cy="1399032"/>
          </a:xfrm>
        </p:spPr>
        <p:txBody>
          <a:bodyPr>
            <a:normAutofit/>
          </a:bodyPr>
          <a:lstStyle/>
          <a:p>
            <a:pPr algn="ctr"/>
            <a:r>
              <a:rPr lang="en-US" sz="4800" b="1" dirty="0" smtClean="0"/>
              <a:t>Thank You! </a:t>
            </a:r>
            <a:r>
              <a:rPr lang="en-US" sz="4800" b="1" dirty="0" smtClean="0">
                <a:sym typeface="Wingdings" panose="05000000000000000000" pitchFamily="2" charset="2"/>
              </a:rPr>
              <a:t></a:t>
            </a:r>
            <a:endParaRPr lang="en-AU" sz="4800" b="1" dirty="0"/>
          </a:p>
        </p:txBody>
      </p:sp>
    </p:spTree>
    <p:extLst>
      <p:ext uri="{BB962C8B-B14F-4D97-AF65-F5344CB8AC3E}">
        <p14:creationId xmlns:p14="http://schemas.microsoft.com/office/powerpoint/2010/main" val="3205693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Healthy Communities A      Diverse Topic </a:t>
            </a:r>
            <a:endParaRPr lang="en-AU" b="1" dirty="0"/>
          </a:p>
        </p:txBody>
      </p:sp>
      <p:sp>
        <p:nvSpPr>
          <p:cNvPr id="3" name="Content Placeholder 2"/>
          <p:cNvSpPr>
            <a:spLocks noGrp="1"/>
          </p:cNvSpPr>
          <p:nvPr>
            <p:ph idx="1"/>
          </p:nvPr>
        </p:nvSpPr>
        <p:spPr/>
        <p:txBody>
          <a:bodyPr/>
          <a:lstStyle/>
          <a:p>
            <a:r>
              <a:rPr lang="en-AU" dirty="0" smtClean="0"/>
              <a:t>Land</a:t>
            </a:r>
          </a:p>
          <a:p>
            <a:r>
              <a:rPr lang="en-AU" dirty="0" smtClean="0"/>
              <a:t>Water </a:t>
            </a:r>
          </a:p>
          <a:p>
            <a:r>
              <a:rPr lang="en-AU" dirty="0" smtClean="0"/>
              <a:t>Bio-Diversity </a:t>
            </a:r>
          </a:p>
          <a:p>
            <a:r>
              <a:rPr lang="en-AU" dirty="0" smtClean="0"/>
              <a:t>Energy </a:t>
            </a:r>
          </a:p>
          <a:p>
            <a:r>
              <a:rPr lang="en-AU" dirty="0" smtClean="0"/>
              <a:t>Waste </a:t>
            </a:r>
          </a:p>
          <a:p>
            <a:r>
              <a:rPr lang="en-AU" dirty="0" smtClean="0"/>
              <a:t>Health &amp; Nutrition </a:t>
            </a:r>
            <a:endParaRPr lang="en-AU" dirty="0"/>
          </a:p>
        </p:txBody>
      </p:sp>
      <p:pic>
        <p:nvPicPr>
          <p:cNvPr id="4098" name="Picture 2" descr="Related image">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607037">
            <a:off x="5182079" y="4004329"/>
            <a:ext cx="3331025" cy="222068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7640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9144000" cy="684577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404664"/>
            <a:ext cx="8229600" cy="1296144"/>
          </a:xfrm>
        </p:spPr>
        <p:txBody>
          <a:bodyPr/>
          <a:lstStyle/>
          <a:p>
            <a:pPr algn="ctr"/>
            <a:r>
              <a:rPr lang="en-AU" b="1" dirty="0" smtClean="0"/>
              <a:t>Land </a:t>
            </a:r>
            <a:endParaRPr lang="en-AU" b="1" dirty="0"/>
          </a:p>
        </p:txBody>
      </p:sp>
      <p:sp>
        <p:nvSpPr>
          <p:cNvPr id="3" name="Content Placeholder 2"/>
          <p:cNvSpPr>
            <a:spLocks noGrp="1"/>
          </p:cNvSpPr>
          <p:nvPr>
            <p:ph idx="1"/>
          </p:nvPr>
        </p:nvSpPr>
        <p:spPr>
          <a:xfrm>
            <a:off x="457200" y="2132856"/>
            <a:ext cx="8229600" cy="4572000"/>
          </a:xfrm>
        </p:spPr>
        <p:txBody>
          <a:bodyPr/>
          <a:lstStyle/>
          <a:p>
            <a:r>
              <a:rPr lang="en-AU" b="1" dirty="0">
                <a:solidFill>
                  <a:srgbClr val="FFFF00"/>
                </a:solidFill>
              </a:rPr>
              <a:t>Cotton is mostly grown in the 400-800mm summer rainfall </a:t>
            </a:r>
            <a:r>
              <a:rPr lang="en-AU" b="1" dirty="0" smtClean="0">
                <a:solidFill>
                  <a:srgbClr val="FFFF00"/>
                </a:solidFill>
              </a:rPr>
              <a:t>zone in Queensland and NSW so the crops can receive a significant amount of water.</a:t>
            </a:r>
          </a:p>
          <a:p>
            <a:r>
              <a:rPr lang="en-AU" b="1" dirty="0" smtClean="0">
                <a:solidFill>
                  <a:srgbClr val="FFFF00"/>
                </a:solidFill>
              </a:rPr>
              <a:t>More than 495 hectares of land is used for only 17% of cotton. </a:t>
            </a:r>
          </a:p>
          <a:p>
            <a:r>
              <a:rPr lang="en-AU" b="1" dirty="0" smtClean="0">
                <a:solidFill>
                  <a:srgbClr val="FFFF00"/>
                </a:solidFill>
              </a:rPr>
              <a:t>42% of the land is dedicated to native vegetation like wheat, chickpeas etc.</a:t>
            </a:r>
          </a:p>
          <a:p>
            <a:pPr marL="64008" indent="0">
              <a:buNone/>
            </a:pPr>
            <a:r>
              <a:rPr lang="en-AU" dirty="0" smtClean="0"/>
              <a:t> </a:t>
            </a:r>
          </a:p>
          <a:p>
            <a:endParaRPr lang="en-AU" dirty="0"/>
          </a:p>
          <a:p>
            <a:endParaRPr lang="en-AU" dirty="0"/>
          </a:p>
        </p:txBody>
      </p:sp>
      <p:sp>
        <p:nvSpPr>
          <p:cNvPr id="5" name="Oval Callout 4"/>
          <p:cNvSpPr/>
          <p:nvPr/>
        </p:nvSpPr>
        <p:spPr>
          <a:xfrm>
            <a:off x="6358702" y="13855"/>
            <a:ext cx="2808312" cy="14847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smtClean="0">
                <a:solidFill>
                  <a:schemeClr val="bg1"/>
                </a:solidFill>
                <a:latin typeface="Arial Black" panose="020B0A04020102020204" pitchFamily="34" charset="0"/>
              </a:rPr>
              <a:t>Fun fact: </a:t>
            </a:r>
            <a:r>
              <a:rPr lang="en-AU" sz="1200" dirty="0">
                <a:solidFill>
                  <a:schemeClr val="bg1"/>
                </a:solidFill>
                <a:latin typeface="Arial Black" panose="020B0A04020102020204" pitchFamily="34" charset="0"/>
              </a:rPr>
              <a:t>Ancient Egyptians grew cotton, but only the High Priest was allowed to wear a cotton garment.</a:t>
            </a:r>
          </a:p>
        </p:txBody>
      </p:sp>
    </p:spTree>
    <p:extLst>
      <p:ext uri="{BB962C8B-B14F-4D97-AF65-F5344CB8AC3E}">
        <p14:creationId xmlns:p14="http://schemas.microsoft.com/office/powerpoint/2010/main" val="22784928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cotton ">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85" y="0"/>
            <a:ext cx="9127841" cy="684282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AU" b="1" dirty="0" smtClean="0">
                <a:effectLst>
                  <a:outerShdw blurRad="38100" dist="38100" dir="2700000" algn="tl">
                    <a:srgbClr val="000000">
                      <a:alpha val="43137"/>
                    </a:srgbClr>
                  </a:outerShdw>
                </a:effectLst>
              </a:rPr>
              <a:t>Water </a:t>
            </a:r>
            <a:endParaRPr lang="en-AU"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62474" y="2060848"/>
            <a:ext cx="8229600" cy="4572000"/>
          </a:xfrm>
        </p:spPr>
        <p:txBody>
          <a:bodyPr/>
          <a:lstStyle/>
          <a:p>
            <a:r>
              <a:rPr lang="en-AU" b="1" dirty="0" smtClean="0">
                <a:solidFill>
                  <a:srgbClr val="FFFF00"/>
                </a:solidFill>
              </a:rPr>
              <a:t>Cotton </a:t>
            </a:r>
            <a:r>
              <a:rPr lang="en-AU" b="1" dirty="0">
                <a:solidFill>
                  <a:srgbClr val="FFFF00"/>
                </a:solidFill>
              </a:rPr>
              <a:t>water demands are the highest – about 0.28 inch per day</a:t>
            </a:r>
            <a:r>
              <a:rPr lang="en-AU" b="1" dirty="0" smtClean="0">
                <a:solidFill>
                  <a:srgbClr val="FFFF00"/>
                </a:solidFill>
              </a:rPr>
              <a:t>.</a:t>
            </a:r>
          </a:p>
          <a:p>
            <a:r>
              <a:rPr lang="en-AU" b="1" dirty="0" smtClean="0">
                <a:solidFill>
                  <a:srgbClr val="FFFF00"/>
                </a:solidFill>
              </a:rPr>
              <a:t>7.8 mega litres is the average amount of water used per hectare. </a:t>
            </a:r>
          </a:p>
          <a:p>
            <a:r>
              <a:rPr lang="en-AU" b="1" dirty="0" smtClean="0">
                <a:solidFill>
                  <a:srgbClr val="FFFF00"/>
                </a:solidFill>
              </a:rPr>
              <a:t>The Australian cotton industry has achieved a 40% increase in water productivity over the last decade.  </a:t>
            </a:r>
          </a:p>
          <a:p>
            <a:endParaRPr lang="en-AU" dirty="0"/>
          </a:p>
        </p:txBody>
      </p:sp>
      <p:sp>
        <p:nvSpPr>
          <p:cNvPr id="5" name="Rounded Rectangular Callout 4"/>
          <p:cNvSpPr/>
          <p:nvPr/>
        </p:nvSpPr>
        <p:spPr>
          <a:xfrm>
            <a:off x="6372200" y="188640"/>
            <a:ext cx="2448272" cy="151216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b="1" dirty="0" smtClean="0">
                <a:solidFill>
                  <a:schemeClr val="bg1"/>
                </a:solidFill>
              </a:rPr>
              <a:t>Fun </a:t>
            </a:r>
            <a:r>
              <a:rPr lang="en-AU" b="1" dirty="0">
                <a:solidFill>
                  <a:schemeClr val="bg1"/>
                </a:solidFill>
              </a:rPr>
              <a:t>Fact: </a:t>
            </a:r>
            <a:r>
              <a:rPr lang="en-AU" b="1" dirty="0" smtClean="0">
                <a:solidFill>
                  <a:schemeClr val="bg1"/>
                </a:solidFill>
              </a:rPr>
              <a:t>An average </a:t>
            </a:r>
            <a:r>
              <a:rPr lang="en-AU" b="1" dirty="0">
                <a:solidFill>
                  <a:schemeClr val="bg1"/>
                </a:solidFill>
              </a:rPr>
              <a:t>American owns seven pairs of blue jeans. </a:t>
            </a:r>
          </a:p>
        </p:txBody>
      </p:sp>
    </p:spTree>
    <p:extLst>
      <p:ext uri="{BB962C8B-B14F-4D97-AF65-F5344CB8AC3E}">
        <p14:creationId xmlns:p14="http://schemas.microsoft.com/office/powerpoint/2010/main" val="252435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watering cott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957"/>
            <a:ext cx="9144000" cy="684204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7544" y="548680"/>
            <a:ext cx="8229600" cy="1399032"/>
          </a:xfrm>
        </p:spPr>
        <p:txBody>
          <a:bodyPr/>
          <a:lstStyle/>
          <a:p>
            <a:pPr algn="ctr"/>
            <a:r>
              <a:rPr lang="en-AU" b="1" dirty="0" smtClean="0"/>
              <a:t>Water </a:t>
            </a:r>
            <a:endParaRPr lang="en-AU" b="1" dirty="0"/>
          </a:p>
        </p:txBody>
      </p:sp>
      <p:sp>
        <p:nvSpPr>
          <p:cNvPr id="3" name="Content Placeholder 2"/>
          <p:cNvSpPr>
            <a:spLocks noGrp="1"/>
          </p:cNvSpPr>
          <p:nvPr>
            <p:ph idx="1"/>
          </p:nvPr>
        </p:nvSpPr>
        <p:spPr>
          <a:xfrm>
            <a:off x="457200" y="2204864"/>
            <a:ext cx="8229600" cy="4572000"/>
          </a:xfrm>
        </p:spPr>
        <p:txBody>
          <a:bodyPr/>
          <a:lstStyle/>
          <a:p>
            <a:r>
              <a:rPr lang="en-AU" b="1" dirty="0" smtClean="0">
                <a:solidFill>
                  <a:srgbClr val="FFFF00"/>
                </a:solidFill>
              </a:rPr>
              <a:t>Cotton is only planted sufficient water is made available from rivers and groundwater sources. </a:t>
            </a:r>
          </a:p>
          <a:p>
            <a:r>
              <a:rPr lang="en-AU" b="1" dirty="0" smtClean="0">
                <a:solidFill>
                  <a:srgbClr val="FFFF00"/>
                </a:solidFill>
              </a:rPr>
              <a:t>Each gig litre of water used for cotton production results in 1.3 direct jobs and generates $500,000 in gross value agricultural production. </a:t>
            </a:r>
            <a:endParaRPr lang="en-AU" b="1" dirty="0">
              <a:solidFill>
                <a:srgbClr val="FFFF00"/>
              </a:solidFill>
            </a:endParaRPr>
          </a:p>
        </p:txBody>
      </p:sp>
      <p:sp>
        <p:nvSpPr>
          <p:cNvPr id="4" name="Oval Callout 3"/>
          <p:cNvSpPr/>
          <p:nvPr/>
        </p:nvSpPr>
        <p:spPr>
          <a:xfrm>
            <a:off x="6551712" y="116632"/>
            <a:ext cx="2592288" cy="155929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b="1" dirty="0" smtClean="0">
                <a:solidFill>
                  <a:schemeClr val="bg1"/>
                </a:solidFill>
              </a:rPr>
              <a:t>Fun Fact: </a:t>
            </a:r>
            <a:r>
              <a:rPr lang="en-AU" sz="1400" b="1" dirty="0">
                <a:solidFill>
                  <a:schemeClr val="bg1"/>
                </a:solidFill>
              </a:rPr>
              <a:t>The first light bulb manufactured by Thomas Edison used cotton filament.</a:t>
            </a:r>
          </a:p>
        </p:txBody>
      </p:sp>
    </p:spTree>
    <p:extLst>
      <p:ext uri="{BB962C8B-B14F-4D97-AF65-F5344CB8AC3E}">
        <p14:creationId xmlns:p14="http://schemas.microsoft.com/office/powerpoint/2010/main" val="14724047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cotton">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6364"/>
            <a:ext cx="9144000" cy="687436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AU" b="1" dirty="0" smtClean="0"/>
              <a:t>Bio- Diversity </a:t>
            </a:r>
            <a:endParaRPr lang="en-AU" b="1" dirty="0"/>
          </a:p>
        </p:txBody>
      </p:sp>
      <p:sp>
        <p:nvSpPr>
          <p:cNvPr id="3" name="Content Placeholder 2"/>
          <p:cNvSpPr>
            <a:spLocks noGrp="1"/>
          </p:cNvSpPr>
          <p:nvPr>
            <p:ph idx="1"/>
          </p:nvPr>
        </p:nvSpPr>
        <p:spPr/>
        <p:txBody>
          <a:bodyPr/>
          <a:lstStyle/>
          <a:p>
            <a:r>
              <a:rPr lang="en-AU" sz="2400" b="1" dirty="0">
                <a:solidFill>
                  <a:schemeClr val="bg1"/>
                </a:solidFill>
              </a:rPr>
              <a:t>The Australian cotton industry is committed to the careful and responsible management the natural </a:t>
            </a:r>
            <a:r>
              <a:rPr lang="en-AU" sz="2400" b="1" dirty="0" smtClean="0">
                <a:solidFill>
                  <a:schemeClr val="bg1"/>
                </a:solidFill>
              </a:rPr>
              <a:t>environment</a:t>
            </a:r>
            <a:r>
              <a:rPr lang="en-US" sz="2400" b="1" dirty="0" smtClean="0">
                <a:solidFill>
                  <a:schemeClr val="bg1"/>
                </a:solidFill>
              </a:rPr>
              <a:t>.</a:t>
            </a:r>
          </a:p>
          <a:p>
            <a:r>
              <a:rPr lang="en-AU" sz="2400" b="1" dirty="0" smtClean="0">
                <a:solidFill>
                  <a:schemeClr val="bg1"/>
                </a:solidFill>
              </a:rPr>
              <a:t>Managing </a:t>
            </a:r>
            <a:r>
              <a:rPr lang="en-AU" sz="2400" b="1" dirty="0">
                <a:solidFill>
                  <a:schemeClr val="bg1"/>
                </a:solidFill>
              </a:rPr>
              <a:t>biodiversity and natural resources surrounding cotton farms provides benefits to the environment and to the farm</a:t>
            </a:r>
            <a:r>
              <a:rPr lang="en-AU" sz="2400" b="1" dirty="0" smtClean="0">
                <a:solidFill>
                  <a:schemeClr val="bg1"/>
                </a:solidFill>
              </a:rPr>
              <a:t>.</a:t>
            </a:r>
          </a:p>
          <a:p>
            <a:r>
              <a:rPr lang="en-AU" sz="2400" b="1" dirty="0" smtClean="0">
                <a:solidFill>
                  <a:schemeClr val="bg1"/>
                </a:solidFill>
              </a:rPr>
              <a:t>The </a:t>
            </a:r>
            <a:r>
              <a:rPr lang="en-AU" sz="2400" b="1" dirty="0">
                <a:solidFill>
                  <a:schemeClr val="bg1"/>
                </a:solidFill>
              </a:rPr>
              <a:t>industry works with research organisations, catchment management authorities, regional natural resource management organisations and groups such as Landcare, to play its part in responsible landscape management.</a:t>
            </a:r>
            <a:endParaRPr lang="en-US" sz="2400" b="1" dirty="0" smtClean="0">
              <a:solidFill>
                <a:schemeClr val="bg1"/>
              </a:solidFill>
            </a:endParaRPr>
          </a:p>
          <a:p>
            <a:endParaRPr lang="en-AU" dirty="0"/>
          </a:p>
        </p:txBody>
      </p:sp>
      <p:sp>
        <p:nvSpPr>
          <p:cNvPr id="5" name="Rounded Rectangular Callout 4"/>
          <p:cNvSpPr/>
          <p:nvPr/>
        </p:nvSpPr>
        <p:spPr>
          <a:xfrm>
            <a:off x="6804248" y="260648"/>
            <a:ext cx="2088232" cy="1368152"/>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600" b="1" dirty="0" smtClean="0">
                <a:solidFill>
                  <a:schemeClr val="bg1"/>
                </a:solidFill>
              </a:rPr>
              <a:t>Fun Fact: One </a:t>
            </a:r>
            <a:r>
              <a:rPr lang="en-AU" sz="1600" b="1" dirty="0">
                <a:solidFill>
                  <a:schemeClr val="bg1"/>
                </a:solidFill>
              </a:rPr>
              <a:t>bale of cotton weighs </a:t>
            </a:r>
            <a:r>
              <a:rPr lang="en-AU" sz="1600" b="1" dirty="0" smtClean="0">
                <a:solidFill>
                  <a:schemeClr val="bg1"/>
                </a:solidFill>
              </a:rPr>
              <a:t>about 217kg</a:t>
            </a:r>
            <a:endParaRPr lang="en-AU" sz="1600" b="1" dirty="0">
              <a:solidFill>
                <a:schemeClr val="bg1"/>
              </a:solidFill>
            </a:endParaRPr>
          </a:p>
        </p:txBody>
      </p:sp>
    </p:spTree>
    <p:extLst>
      <p:ext uri="{BB962C8B-B14F-4D97-AF65-F5344CB8AC3E}">
        <p14:creationId xmlns:p14="http://schemas.microsoft.com/office/powerpoint/2010/main" val="1427117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Energy </a:t>
            </a:r>
            <a:endParaRPr lang="en-AU" b="1" dirty="0"/>
          </a:p>
        </p:txBody>
      </p:sp>
      <p:sp>
        <p:nvSpPr>
          <p:cNvPr id="3" name="Content Placeholder 2"/>
          <p:cNvSpPr>
            <a:spLocks noGrp="1"/>
          </p:cNvSpPr>
          <p:nvPr>
            <p:ph idx="1"/>
          </p:nvPr>
        </p:nvSpPr>
        <p:spPr>
          <a:xfrm>
            <a:off x="467544" y="1916832"/>
            <a:ext cx="8229600" cy="4572000"/>
          </a:xfrm>
        </p:spPr>
        <p:txBody>
          <a:bodyPr>
            <a:normAutofit/>
          </a:bodyPr>
          <a:lstStyle/>
          <a:p>
            <a:r>
              <a:rPr lang="en-AU" sz="2400" b="1" dirty="0">
                <a:solidFill>
                  <a:srgbClr val="FFFF00"/>
                </a:solidFill>
              </a:rPr>
              <a:t>Energy is one of the fastest growing costs for cotton growers, with electricity and diesel accounting for a significant proportion of total farm input costs</a:t>
            </a:r>
            <a:r>
              <a:rPr lang="en-AU" sz="2400" b="1" dirty="0" smtClean="0">
                <a:solidFill>
                  <a:srgbClr val="FFFF00"/>
                </a:solidFill>
              </a:rPr>
              <a:t>.</a:t>
            </a:r>
          </a:p>
          <a:p>
            <a:r>
              <a:rPr lang="en-AU" sz="2400" b="1" dirty="0">
                <a:solidFill>
                  <a:srgbClr val="FFFF00"/>
                </a:solidFill>
              </a:rPr>
              <a:t>Irrigation pumping is the major energy consumer in cotton production</a:t>
            </a:r>
          </a:p>
          <a:p>
            <a:r>
              <a:rPr lang="en-AU" sz="2400" b="1" dirty="0" smtClean="0">
                <a:solidFill>
                  <a:srgbClr val="FFFF00"/>
                </a:solidFill>
              </a:rPr>
              <a:t>Irrigation </a:t>
            </a:r>
            <a:r>
              <a:rPr lang="en-AU" sz="2400" b="1" dirty="0">
                <a:solidFill>
                  <a:srgbClr val="FFFF00"/>
                </a:solidFill>
              </a:rPr>
              <a:t>typically accounts for 45 percent of all energy that is directly used on farm for river irrigation, and up to 75 percent for bore irrigation, with diesel use in tractors and machinery the next largest consumers of energy on farm. </a:t>
            </a:r>
            <a:endParaRPr lang="en-AU" sz="2400" b="1" dirty="0" smtClean="0">
              <a:solidFill>
                <a:srgbClr val="FFFF00"/>
              </a:solidFill>
            </a:endParaRPr>
          </a:p>
        </p:txBody>
      </p:sp>
      <p:sp>
        <p:nvSpPr>
          <p:cNvPr id="4" name="Oval Callout 3"/>
          <p:cNvSpPr/>
          <p:nvPr/>
        </p:nvSpPr>
        <p:spPr>
          <a:xfrm>
            <a:off x="6876256" y="332656"/>
            <a:ext cx="2267744" cy="144016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Fun Fact: </a:t>
            </a:r>
            <a:r>
              <a:rPr lang="en-AU" sz="1400" b="1" dirty="0" smtClean="0">
                <a:solidFill>
                  <a:schemeClr val="bg1"/>
                </a:solidFill>
              </a:rPr>
              <a:t>American </a:t>
            </a:r>
            <a:r>
              <a:rPr lang="en-AU" sz="1400" b="1" dirty="0">
                <a:solidFill>
                  <a:schemeClr val="bg1"/>
                </a:solidFill>
              </a:rPr>
              <a:t>paper currency is made of 75% cotton.</a:t>
            </a:r>
          </a:p>
        </p:txBody>
      </p:sp>
    </p:spTree>
    <p:extLst>
      <p:ext uri="{BB962C8B-B14F-4D97-AF65-F5344CB8AC3E}">
        <p14:creationId xmlns:p14="http://schemas.microsoft.com/office/powerpoint/2010/main" val="2474650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Related imag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640"/>
            <a:ext cx="9144000" cy="688464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pPr algn="ctr"/>
            <a:r>
              <a:rPr lang="en-US" b="1" dirty="0" smtClean="0"/>
              <a:t>Waste </a:t>
            </a:r>
            <a:endParaRPr lang="en-AU" b="1" dirty="0"/>
          </a:p>
        </p:txBody>
      </p:sp>
      <p:sp>
        <p:nvSpPr>
          <p:cNvPr id="3" name="Content Placeholder 2"/>
          <p:cNvSpPr>
            <a:spLocks noGrp="1"/>
          </p:cNvSpPr>
          <p:nvPr>
            <p:ph idx="1"/>
          </p:nvPr>
        </p:nvSpPr>
        <p:spPr/>
        <p:txBody>
          <a:bodyPr>
            <a:normAutofit lnSpcReduction="10000"/>
          </a:bodyPr>
          <a:lstStyle/>
          <a:p>
            <a:r>
              <a:rPr lang="en-US" b="1" dirty="0" smtClean="0">
                <a:solidFill>
                  <a:srgbClr val="FFFF00"/>
                </a:solidFill>
              </a:rPr>
              <a:t>No cotton goes unused, the leftover is usually recycled. </a:t>
            </a:r>
          </a:p>
          <a:p>
            <a:r>
              <a:rPr lang="en-AU" b="1" dirty="0">
                <a:solidFill>
                  <a:srgbClr val="FFFF00"/>
                </a:solidFill>
              </a:rPr>
              <a:t>Recycled cotton is often combined with </a:t>
            </a:r>
            <a:r>
              <a:rPr lang="en-AU" b="1" dirty="0" smtClean="0">
                <a:solidFill>
                  <a:srgbClr val="FFFF00"/>
                </a:solidFill>
              </a:rPr>
              <a:t>recycled plastic bottles to </a:t>
            </a:r>
            <a:r>
              <a:rPr lang="en-AU" b="1" dirty="0">
                <a:solidFill>
                  <a:srgbClr val="FFFF00"/>
                </a:solidFill>
              </a:rPr>
              <a:t>make clothing and textiles, creating sustainable, earth-conscious </a:t>
            </a:r>
            <a:r>
              <a:rPr lang="en-AU" b="1" dirty="0" smtClean="0">
                <a:solidFill>
                  <a:srgbClr val="FFFF00"/>
                </a:solidFill>
              </a:rPr>
              <a:t>products.</a:t>
            </a:r>
          </a:p>
          <a:p>
            <a:r>
              <a:rPr lang="en-AU" b="1" dirty="0">
                <a:solidFill>
                  <a:srgbClr val="FFFF00"/>
                </a:solidFill>
              </a:rPr>
              <a:t>Recycled cotton can also be used in industrial settings as polishing and wiper cloths and can even be made into new, high-quality paper.</a:t>
            </a:r>
          </a:p>
        </p:txBody>
      </p:sp>
      <p:sp>
        <p:nvSpPr>
          <p:cNvPr id="4" name="Rounded Rectangular Callout 3"/>
          <p:cNvSpPr/>
          <p:nvPr/>
        </p:nvSpPr>
        <p:spPr>
          <a:xfrm>
            <a:off x="6660232" y="260648"/>
            <a:ext cx="2304256" cy="144016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Fun Fact: </a:t>
            </a:r>
            <a:r>
              <a:rPr lang="en-AU" b="1" dirty="0">
                <a:solidFill>
                  <a:schemeClr val="bg1"/>
                </a:solidFill>
              </a:rPr>
              <a:t>Cotton is stronger when it is wet.</a:t>
            </a:r>
          </a:p>
        </p:txBody>
      </p:sp>
    </p:spTree>
    <p:extLst>
      <p:ext uri="{BB962C8B-B14F-4D97-AF65-F5344CB8AC3E}">
        <p14:creationId xmlns:p14="http://schemas.microsoft.com/office/powerpoint/2010/main" val="1706479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Image result for cotton ">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
            <a:ext cx="9129531"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07504" y="260648"/>
            <a:ext cx="8229600" cy="1399032"/>
          </a:xfrm>
        </p:spPr>
        <p:txBody>
          <a:bodyPr/>
          <a:lstStyle/>
          <a:p>
            <a:pPr algn="ctr"/>
            <a:r>
              <a:rPr lang="en-US" b="1" dirty="0" smtClean="0"/>
              <a:t>Health &amp; Nutrition </a:t>
            </a:r>
            <a:endParaRPr lang="en-AU" b="1" dirty="0"/>
          </a:p>
        </p:txBody>
      </p:sp>
      <p:sp>
        <p:nvSpPr>
          <p:cNvPr id="3" name="Content Placeholder 2"/>
          <p:cNvSpPr>
            <a:spLocks noGrp="1"/>
          </p:cNvSpPr>
          <p:nvPr>
            <p:ph idx="1"/>
          </p:nvPr>
        </p:nvSpPr>
        <p:spPr/>
        <p:txBody>
          <a:bodyPr>
            <a:normAutofit fontScale="92500" lnSpcReduction="20000"/>
          </a:bodyPr>
          <a:lstStyle/>
          <a:p>
            <a:r>
              <a:rPr lang="en-AU" b="1" dirty="0">
                <a:solidFill>
                  <a:schemeClr val="bg1"/>
                </a:solidFill>
              </a:rPr>
              <a:t>The key fertilisers used in cotton production </a:t>
            </a:r>
            <a:r>
              <a:rPr lang="en-AU" b="1" dirty="0" smtClean="0">
                <a:solidFill>
                  <a:schemeClr val="bg1"/>
                </a:solidFill>
              </a:rPr>
              <a:t>are </a:t>
            </a:r>
            <a:r>
              <a:rPr lang="en-AU" b="1" dirty="0">
                <a:solidFill>
                  <a:schemeClr val="bg1"/>
                </a:solidFill>
              </a:rPr>
              <a:t>nitrogen (N), phosphorous (P), and potassium (K</a:t>
            </a:r>
            <a:r>
              <a:rPr lang="en-AU" b="1" dirty="0" smtClean="0">
                <a:solidFill>
                  <a:schemeClr val="bg1"/>
                </a:solidFill>
              </a:rPr>
              <a:t>). </a:t>
            </a:r>
          </a:p>
          <a:p>
            <a:r>
              <a:rPr lang="en-AU" b="1" dirty="0">
                <a:solidFill>
                  <a:schemeClr val="bg1"/>
                </a:solidFill>
              </a:rPr>
              <a:t> Nitrogenous fertiliser use has increased to the point where significantly more is being applied to commercial crops than industry best practice recommends</a:t>
            </a:r>
            <a:r>
              <a:rPr lang="en-AU" b="1" dirty="0" smtClean="0">
                <a:solidFill>
                  <a:schemeClr val="bg1"/>
                </a:solidFill>
              </a:rPr>
              <a:t>. </a:t>
            </a:r>
          </a:p>
          <a:p>
            <a:r>
              <a:rPr lang="en-AU" b="1" dirty="0">
                <a:solidFill>
                  <a:schemeClr val="bg1"/>
                </a:solidFill>
              </a:rPr>
              <a:t>Most of the nutrients taken up by cotton from the soil are derived from the decomposition of previous crop residues, soil microorganisms and soil organic </a:t>
            </a:r>
            <a:r>
              <a:rPr lang="en-AU" b="1" dirty="0" smtClean="0">
                <a:solidFill>
                  <a:schemeClr val="bg1"/>
                </a:solidFill>
              </a:rPr>
              <a:t>matter.</a:t>
            </a:r>
            <a:endParaRPr lang="en-AU" b="1" dirty="0">
              <a:solidFill>
                <a:schemeClr val="bg1"/>
              </a:solidFill>
            </a:endParaRPr>
          </a:p>
        </p:txBody>
      </p:sp>
      <p:sp>
        <p:nvSpPr>
          <p:cNvPr id="4" name="Oval Callout 3"/>
          <p:cNvSpPr/>
          <p:nvPr/>
        </p:nvSpPr>
        <p:spPr>
          <a:xfrm>
            <a:off x="6732240" y="116632"/>
            <a:ext cx="2397291" cy="1431978"/>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bg1"/>
                </a:solidFill>
              </a:rPr>
              <a:t>Fun Fact: </a:t>
            </a:r>
            <a:r>
              <a:rPr lang="en-AU" sz="1400" b="1" dirty="0">
                <a:solidFill>
                  <a:schemeClr val="bg1"/>
                </a:solidFill>
              </a:rPr>
              <a:t>Disposable wipes are the same as </a:t>
            </a:r>
            <a:r>
              <a:rPr lang="en-AU" sz="1400" b="1" dirty="0" smtClean="0">
                <a:solidFill>
                  <a:schemeClr val="bg1"/>
                </a:solidFill>
              </a:rPr>
              <a:t>diapers both made from cotton.</a:t>
            </a:r>
            <a:endParaRPr lang="en-AU" sz="1400" b="1" dirty="0">
              <a:solidFill>
                <a:schemeClr val="bg1"/>
              </a:solidFill>
            </a:endParaRPr>
          </a:p>
        </p:txBody>
      </p:sp>
    </p:spTree>
    <p:extLst>
      <p:ext uri="{BB962C8B-B14F-4D97-AF65-F5344CB8AC3E}">
        <p14:creationId xmlns:p14="http://schemas.microsoft.com/office/powerpoint/2010/main" val="9013540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5">
      <a:dk1>
        <a:sysClr val="windowText" lastClr="000000"/>
      </a:dk1>
      <a:lt1>
        <a:sysClr val="window" lastClr="FFFFFF"/>
      </a:lt1>
      <a:dk2>
        <a:srgbClr val="008080"/>
      </a:dk2>
      <a:lt2>
        <a:srgbClr val="D2D2D2"/>
      </a:lt2>
      <a:accent1>
        <a:srgbClr val="FFFF00"/>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261</TotalTime>
  <Words>487</Words>
  <Application>Microsoft Office PowerPoint</Application>
  <PresentationFormat>On-screen Show (4:3)</PresentationFormat>
  <Paragraphs>45</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Verve</vt:lpstr>
      <vt:lpstr>Healthy Communities Are A Shared Responsibility  </vt:lpstr>
      <vt:lpstr>Healthy Communities A      Diverse Topic </vt:lpstr>
      <vt:lpstr>Land </vt:lpstr>
      <vt:lpstr>Water </vt:lpstr>
      <vt:lpstr>Water </vt:lpstr>
      <vt:lpstr>Bio- Diversity </vt:lpstr>
      <vt:lpstr>Energy </vt:lpstr>
      <vt:lpstr>Waste </vt:lpstr>
      <vt:lpstr>Health &amp; Nutrition </vt:lpstr>
      <vt:lpstr>Thank You! </vt:lpstr>
    </vt:vector>
  </TitlesOfParts>
  <Company>Queensland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KAUR, Ramneek</dc:creator>
  <cp:lastModifiedBy>PERKINS, Laura</cp:lastModifiedBy>
  <cp:revision>25</cp:revision>
  <dcterms:created xsi:type="dcterms:W3CDTF">2017-07-26T04:37:19Z</dcterms:created>
  <dcterms:modified xsi:type="dcterms:W3CDTF">2017-09-13T05:46:49Z</dcterms:modified>
</cp:coreProperties>
</file>